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22" r:id="rId3"/>
    <p:sldId id="463" r:id="rId4"/>
    <p:sldId id="466" r:id="rId5"/>
    <p:sldId id="465" r:id="rId6"/>
    <p:sldId id="464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348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8A"/>
    <a:srgbClr val="003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61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51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321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9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77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49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03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965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2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42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5033-35E2-4B8B-B1E6-2A46B912C8ED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29E7-42E0-4030-A7D8-2144CC08E2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1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76800" y="4874400"/>
            <a:ext cx="108144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ctr">
              <a:lnSpc>
                <a:spcPct val="100000"/>
              </a:lnSpc>
              <a:spcAft>
                <a:spcPct val="20000"/>
              </a:spcAft>
            </a:pPr>
            <a:endParaRPr lang="en-US" sz="3300" b="1" dirty="0" smtClean="0">
              <a:solidFill>
                <a:srgbClr val="0F283E"/>
              </a:solidFill>
              <a:latin typeface="Open San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420224" y="2788445"/>
            <a:ext cx="9593943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spc="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endParaRPr lang="uk-UA" sz="2400" b="1" spc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388A"/>
                </a:solidFill>
                <a:cs typeface="Times New Roman" panose="02020603050405020304" pitchFamily="18" charset="0"/>
              </a:rPr>
              <a:t>«</a:t>
            </a:r>
            <a:r>
              <a:rPr lang="uk-UA" sz="3200" b="1" dirty="0" smtClean="0">
                <a:solidFill>
                  <a:srgbClr val="01388A"/>
                </a:solidFill>
              </a:rPr>
              <a:t>Формування </a:t>
            </a:r>
            <a:r>
              <a:rPr lang="uk-UA" sz="3200" b="1" dirty="0">
                <a:solidFill>
                  <a:srgbClr val="01388A"/>
                </a:solidFill>
              </a:rPr>
              <a:t>цифрової грамотності </a:t>
            </a:r>
            <a:r>
              <a:rPr lang="uk-UA" sz="3200" b="1" dirty="0" smtClean="0">
                <a:solidFill>
                  <a:srgbClr val="01388A"/>
                </a:solidFill>
              </a:rPr>
              <a:t>місцевої влади</a:t>
            </a:r>
            <a:r>
              <a:rPr lang="uk-UA" sz="2800" b="1" dirty="0" smtClean="0">
                <a:solidFill>
                  <a:srgbClr val="00388A"/>
                </a:solidFill>
                <a:cs typeface="Times New Roman" panose="02020603050405020304" pitchFamily="18" charset="0"/>
              </a:rPr>
              <a:t>»</a:t>
            </a:r>
          </a:p>
          <a:p>
            <a:pPr algn="ctr"/>
            <a:endParaRPr lang="uk-UA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6" y="25400"/>
            <a:ext cx="1508125" cy="150812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93916" y="5770820"/>
            <a:ext cx="11846560" cy="698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1400" i="1" dirty="0">
                <a:solidFill>
                  <a:srgbClr val="002060"/>
                </a:solidFill>
              </a:rPr>
              <a:t>Фінансується Європейським Союзом. Проте висловлені погляди та думки належать лише авторам(</a:t>
            </a:r>
            <a:r>
              <a:rPr lang="uk-UA" sz="1400" i="1" dirty="0" err="1">
                <a:solidFill>
                  <a:srgbClr val="002060"/>
                </a:solidFill>
              </a:rPr>
              <a:t>ів</a:t>
            </a:r>
            <a:r>
              <a:rPr lang="uk-UA" sz="1400" i="1" dirty="0">
                <a:solidFill>
                  <a:srgbClr val="002060"/>
                </a:solidFill>
              </a:rPr>
              <a:t>) і не обов’язково відображають погляди Європейського Союзу чи Європейського виконавчого агентства з питань освіти та культури (EACEA). Ні Європейський Союз, ні </a:t>
            </a:r>
            <a:r>
              <a:rPr lang="uk-UA" sz="1400" i="1" dirty="0" err="1">
                <a:solidFill>
                  <a:srgbClr val="002060"/>
                </a:solidFill>
              </a:rPr>
              <a:t>грантодавець</a:t>
            </a:r>
            <a:r>
              <a:rPr lang="uk-UA" sz="1400" i="1" dirty="0">
                <a:solidFill>
                  <a:srgbClr val="002060"/>
                </a:solidFill>
              </a:rPr>
              <a:t> не можуть нести за них відповідальність.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404870" y="6469813"/>
            <a:ext cx="662556" cy="283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ru-RU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002060"/>
                </a:solidFill>
              </a:rPr>
              <a:t>2024</a:t>
            </a:r>
            <a:endParaRPr lang="uk-UA" sz="1800" b="1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"/>
          <a:stretch/>
        </p:blipFill>
        <p:spPr>
          <a:xfrm>
            <a:off x="90289" y="120771"/>
            <a:ext cx="4545212" cy="994156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6543675" y="156638"/>
            <a:ext cx="5596802" cy="115146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 </a:t>
            </a:r>
            <a:r>
              <a:rPr lang="uk-UA" sz="1700" b="1" dirty="0" smtClean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101085642</a:t>
            </a:r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uk-UA" sz="1700" b="1" dirty="0" smtClean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SSEPRDS</a:t>
            </a:r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ERASMUS-JMO-2022-HEI-TCH-RSCH </a:t>
            </a:r>
            <a:r>
              <a:rPr lang="uk-UA" sz="1700" b="1" dirty="0" smtClean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«Смарт-спеціалізація: європейський досвід стратегії регіонального розвитку»</a:t>
            </a:r>
            <a:endParaRPr lang="uk-UA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кутник 8"/>
          <p:cNvSpPr/>
          <p:nvPr/>
        </p:nvSpPr>
        <p:spPr>
          <a:xfrm>
            <a:off x="6617260" y="4443513"/>
            <a:ext cx="4796971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k-UA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</a:p>
          <a:p>
            <a:pPr algn="ctr"/>
            <a:r>
              <a:rPr lang="uk-UA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проф.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ПУЦЕНТЕЙЛО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2" y="399128"/>
            <a:ext cx="8011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Уряд </a:t>
            </a: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Німеччини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реалізує програму "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яка включає навчальні курси для місцевих органів влади щодо цифрового управління.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 підхід "цифровий тренер", коли експерти з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цифровізації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консультують місцеві громади щодо впровадження нових технологій.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1200" y="3477663"/>
            <a:ext cx="86069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Естонія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однією з найуспішніших країн у впровадженні електронного уряду. Програма e-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Estonia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забезпечує навчання місцевої влади у використанні цифрових технологій для взаємодії з громадянами.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державний службовець проходить курси з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кібербезпеки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управління даними в електронному середовищі.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Більше 9 300 стокових ілюстрацій, векторної графіки та картинок роялті-фрі  на тему прапор німеччини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29" y="638628"/>
            <a:ext cx="3620242" cy="22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Флаг Эстонии PNG , круглый, флаг, эстония PNG картинки и пнг рисунок для 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9" y="3808235"/>
            <a:ext cx="3006839" cy="30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0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481711"/>
            <a:ext cx="831668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рамках програми "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Cyfrowa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Polska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місцеві адміністрації отримують підтримку в підвищенні цифрових навичок.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Польща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 розвиває електронні платформи для обслуговування громадян і надає гранти на навчання персоналу.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рапор Чехії — Стокове фото © somartin #79933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3265532"/>
            <a:ext cx="2685597" cy="26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0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2496" y="156114"/>
            <a:ext cx="72083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Ключові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 міжнародного досвіду: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613" y="937068"/>
            <a:ext cx="72071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Інвестиції в освіту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Регулярні тренінги, курси підвищення кваліфікації та сертифікація.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Забезпечення доступу до сучасних технологій, платформ і інструментів.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Співпраця з бізнесом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Партнерство з ІТ-компаніями для розробки інноваційних рішень.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Орієнтація на громадян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Впровадження технологій, які спрощують доступ до послуг і взаємодію з владою.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Цифрова грамотність - в Україні запускають безкоштовні курси | РБК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8" y="1690914"/>
            <a:ext cx="4237654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5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771" y="173949"/>
            <a:ext cx="843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цифрової компетентності працівників місцевого самоврядування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Інформаційно цифрова компетент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99" y="1004946"/>
            <a:ext cx="7409543" cy="55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0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176" y="152791"/>
            <a:ext cx="6495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Ключові компоненти цифрової компетентності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686" y="614456"/>
            <a:ext cx="117710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 навички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здатність працювати з офісними програмами, електронною поштою, системами електронного документообігу.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 грамотність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пошук, оцінювання, аналіз та використання даних для прийняття управлінських рішень.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знання основ захисту даних, управління доступом, реагування на інциденти.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 в цифровому середовищі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використання платформ для комунікації з громадянами та онлайн-сервісів.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kg.ua/sites/default/files/styles/photo_default/public/news4/informatyzatsiia-1047x400.jpg?itok=SwCsudv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13937"/>
          <a:stretch/>
        </p:blipFill>
        <p:spPr bwMode="auto">
          <a:xfrm>
            <a:off x="5913191" y="4616736"/>
            <a:ext cx="3990726" cy="19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4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7" y="224135"/>
            <a:ext cx="11350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Європейська комісія розробила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рамку цифрової компетентності </a:t>
            </a:r>
            <a:r>
              <a:rPr lang="uk-UA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DigComp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яка визначає п'ять основних напрямків:</a:t>
            </a:r>
            <a:endParaRPr lang="uk-U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56" y="1910749"/>
            <a:ext cx="64112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 грамотність.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Комунікація та співпраця.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цифрового контенту.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Безпека у цифровому середовищі.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Розв'язання технічних проблем.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igComp Framework - European Com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90" y="1341205"/>
            <a:ext cx="4227738" cy="38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4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308" y="181820"/>
            <a:ext cx="7647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Шляхи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підвищення цифрової компетентності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771" y="809064"/>
            <a:ext cx="73732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навчання: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Тренінги та курси з основ цифрових навичок.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Спеціалізовані навчальні програми для роботи з електронними системами управління.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Онлайн-платформи для самоосвіти: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ресурсів, таких як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Дія.Цифрова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освіта.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регіональних освітніх ініціатив.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Мотивування працівників: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Сертифікація та кар'єрний ріст за підсумками навчання.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 систем преміювання за цифрові інновації.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1) Роль цифрової компетентності державних службо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8" y="1944914"/>
            <a:ext cx="449494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713" y="188464"/>
            <a:ext cx="1050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Рекомендації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підвищення рівня цифрової компетентності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15" y="988483"/>
            <a:ext cx="9260114" cy="335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Запровадити обов’язкове навчання з цифрових технологій для працівників місцевого самоврядування.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партнерства з освітніми установами та ІТ-компаніями.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Інвестувати у створення сучасної технічної інфраструктури.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Підтримувати використання цифрових технологій у повсякденній роботі.</a:t>
            </a:r>
            <a:endParaRPr lang="uk-UA" sz="2400" dirty="0"/>
          </a:p>
        </p:txBody>
      </p:sp>
      <p:pic>
        <p:nvPicPr>
          <p:cNvPr id="14338" name="Picture 2" descr="Цифрова компетентність педагога – засіб для підвищення фахової майстер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57" y="3822094"/>
            <a:ext cx="5428343" cy="29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1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7350"/>
            <a:ext cx="9898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Цифрова компетентність працівників місцевого самоврядування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є критично важливим фактором для ефективного функціонування громад, впровадження інноваційних технологій, забезпечення прозорості та взаємодії з громадянами. Однак її рівень часто залежить від низки факторів, таких як доступ до навчання, технічна інфраструктура, мотивація працівників і рівень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цифровізації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регіону.</a:t>
            </a:r>
            <a:endParaRPr lang="uk-UA" sz="2400" dirty="0"/>
          </a:p>
        </p:txBody>
      </p:sp>
      <p:pic>
        <p:nvPicPr>
          <p:cNvPr id="15362" name="Picture 2" descr="Цифрова грамотність: жителям Рівненщини пропонують освітні серіали від  Мінцифри | Рівненська обласна державна 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3679084"/>
            <a:ext cx="5878286" cy="31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2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22"/>
          <p:cNvGrpSpPr/>
          <p:nvPr/>
        </p:nvGrpSpPr>
        <p:grpSpPr>
          <a:xfrm>
            <a:off x="11856696" y="6079330"/>
            <a:ext cx="325040" cy="778670"/>
            <a:chOff x="11425238" y="-276228"/>
            <a:chExt cx="433387" cy="1038227"/>
          </a:xfrm>
          <a:solidFill>
            <a:srgbClr val="CC3300"/>
          </a:solidFill>
        </p:grpSpPr>
        <p:sp>
          <p:nvSpPr>
            <p:cNvPr id="6" name="Параллелограмм 15"/>
            <p:cNvSpPr/>
            <p:nvPr/>
          </p:nvSpPr>
          <p:spPr>
            <a:xfrm rot="5400000" flipH="1">
              <a:off x="11121993" y="27017"/>
              <a:ext cx="1038227" cy="431737"/>
            </a:xfrm>
            <a:prstGeom prst="parallelogram">
              <a:avLst>
                <a:gd name="adj" fmla="val 577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bg1"/>
                </a:solidFill>
              </a:endParaRPr>
            </a:p>
          </p:txBody>
        </p:sp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1425238" y="296863"/>
              <a:ext cx="433387" cy="327553"/>
            </a:xfrm>
            <a:prstGeom prst="rect">
              <a:avLst/>
            </a:prstGeom>
            <a:grp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274D6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450"/>
                </a:spcAft>
                <a:defRPr/>
              </a:pPr>
              <a:fld id="{543051FE-33A0-43E8-8CB0-06C1C9B31333}" type="slidenum">
                <a:rPr lang="ru-RU" sz="1200" b="1" smtClean="0">
                  <a:solidFill>
                    <a:schemeClr val="bg1"/>
                  </a:solidFill>
                </a:rPr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t>19</a:t>
              </a:fld>
              <a:endParaRPr lang="uk-UA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кутник 8"/>
          <p:cNvSpPr/>
          <p:nvPr/>
        </p:nvSpPr>
        <p:spPr>
          <a:xfrm>
            <a:off x="4034518" y="412296"/>
            <a:ext cx="35052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Запитання?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Цифрова грамотність для всіх: Мінцифри запускає національний тест  “Цифрограм” » InfoKav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68" y="1583530"/>
            <a:ext cx="857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22"/>
          <p:cNvGrpSpPr/>
          <p:nvPr/>
        </p:nvGrpSpPr>
        <p:grpSpPr>
          <a:xfrm>
            <a:off x="11856696" y="6079330"/>
            <a:ext cx="325040" cy="778670"/>
            <a:chOff x="11425238" y="-276228"/>
            <a:chExt cx="433387" cy="1038227"/>
          </a:xfrm>
          <a:solidFill>
            <a:srgbClr val="CC3300"/>
          </a:solidFill>
        </p:grpSpPr>
        <p:sp>
          <p:nvSpPr>
            <p:cNvPr id="6" name="Параллелограмм 15"/>
            <p:cNvSpPr/>
            <p:nvPr/>
          </p:nvSpPr>
          <p:spPr>
            <a:xfrm rot="5400000" flipH="1">
              <a:off x="11121993" y="27017"/>
              <a:ext cx="1038227" cy="431737"/>
            </a:xfrm>
            <a:prstGeom prst="parallelogram">
              <a:avLst>
                <a:gd name="adj" fmla="val 577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bg1"/>
                </a:solidFill>
              </a:endParaRPr>
            </a:p>
          </p:txBody>
        </p:sp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1425238" y="296863"/>
              <a:ext cx="433387" cy="327553"/>
            </a:xfrm>
            <a:prstGeom prst="rect">
              <a:avLst/>
            </a:prstGeom>
            <a:grpFill/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274D6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450"/>
                </a:spcAft>
                <a:defRPr/>
              </a:pPr>
              <a:fld id="{543051FE-33A0-43E8-8CB0-06C1C9B31333}" type="slidenum">
                <a:rPr lang="ru-RU" sz="1200" b="1" smtClean="0">
                  <a:solidFill>
                    <a:schemeClr val="bg1"/>
                  </a:solidFill>
                </a:rPr>
                <a:pPr algn="ctr" fontAlgn="auto">
                  <a:spcBef>
                    <a:spcPts val="0"/>
                  </a:spcBef>
                  <a:spcAft>
                    <a:spcPts val="450"/>
                  </a:spcAft>
                  <a:defRPr/>
                </a:pPr>
                <a:t>2</a:t>
              </a:fld>
              <a:endParaRPr lang="uk-UA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8697" cy="994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6" y="25400"/>
            <a:ext cx="1508125" cy="1508125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6543675" y="156638"/>
            <a:ext cx="5596802" cy="115146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7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b="1" dirty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101085642</a:t>
            </a:r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uk-UA" sz="1700" b="1" dirty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SSEPRDS</a:t>
            </a:r>
            <a:r>
              <a:rPr lang="uk-UA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ERASMUS-JMO-2022-HEI-TCH-RSCH </a:t>
            </a:r>
            <a:r>
              <a:rPr lang="uk-UA" sz="1700" b="1" dirty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700" b="1" dirty="0" err="1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Смарт-спеціалізація</a:t>
            </a:r>
            <a:r>
              <a:rPr lang="uk-UA" sz="1700" b="1" dirty="0">
                <a:solidFill>
                  <a:srgbClr val="00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європейський досвід стратегії регіонального розвитку»</a:t>
            </a:r>
            <a:endParaRPr lang="uk-UA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037345" y="1574990"/>
            <a:ext cx="6304731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b="1" dirty="0" smtClean="0"/>
              <a:t>План</a:t>
            </a:r>
            <a:endParaRPr lang="ru-RU" altLang="ru-RU" b="1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3189"/>
          <a:stretch/>
        </p:blipFill>
        <p:spPr bwMode="auto">
          <a:xfrm>
            <a:off x="202187" y="1308099"/>
            <a:ext cx="2074636" cy="465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9348" y="2246122"/>
            <a:ext cx="96339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Поняття цифрової грамотності: сутність і </a:t>
            </a:r>
            <a:r>
              <a:rPr lang="uk-UA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значення.</a:t>
            </a:r>
            <a:endParaRPr lang="uk-UA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Міжнародний досвід підвищення цифрової компетенції місцевої </a:t>
            </a:r>
            <a:r>
              <a:rPr lang="uk-UA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влади.</a:t>
            </a:r>
            <a:endParaRPr lang="uk-UA" sz="25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Ключові елементи міжнародного </a:t>
            </a:r>
            <a:r>
              <a:rPr lang="uk-UA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досвіду.</a:t>
            </a:r>
          </a:p>
          <a:p>
            <a:pPr algn="just">
              <a:lnSpc>
                <a:spcPct val="150000"/>
              </a:lnSpc>
            </a:pP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Шляхи підвищення цифрової </a:t>
            </a:r>
            <a:r>
              <a:rPr lang="uk-UA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компетентності.</a:t>
            </a:r>
            <a:endParaRPr lang="uk-UA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Рекомендації для підвищення рівня цифрової </a:t>
            </a:r>
            <a:r>
              <a:rPr lang="uk-UA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компетентності.</a:t>
            </a:r>
            <a:endParaRPr lang="uk-UA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1588" y="39847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2111" y="129659"/>
            <a:ext cx="7656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Поняття цифрової грамотності: сутність і значення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514" y="860309"/>
            <a:ext cx="76925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 грамотність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сукупність знань, навичок і компетенцій, необхідних для ефективного використання цифрових технологій, інструментів та ресурсів у різних сферах діяльності. Вона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 здатність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 з інформацією в цифровому середовищі, критично оцінювати її, створювати цифровий контент, дотримуватись етичних норм і забезпечувати безпеку в цифровому просторі.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Цифрова грамот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43" y="2714171"/>
            <a:ext cx="3691119" cy="33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1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882" y="0"/>
            <a:ext cx="773897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3200" b="1" i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аспекти цифрової грамотності:</a:t>
            </a:r>
            <a:endParaRPr lang="uk-UA" sz="3200" b="1" i="1" dirty="0">
              <a:solidFill>
                <a:schemeClr val="accent5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829" y="754694"/>
            <a:ext cx="68217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роботи з інформацією: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знаходити, аналізувати, оцінювати та використовувати цифрову інформацію.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 джерел даних, їхньої надійності та актуальності.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Технічні навички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цифрових пристроїв (комп’ютерів, смартфонів, планшетів) і програмного забезпечення.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хмарними сервісами, офісними програмами, комунікаційними платформами тощо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Цифрова грамот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4" y="4410074"/>
            <a:ext cx="4762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8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422594"/>
            <a:ext cx="645885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Критичне мислення в цифровому середовищі: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 розпізнавати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маніпуляції та недостовірну інформацію.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особистих даних і безпека в інтернеті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Етичні норми та відповідальність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Дотримання етичних стандартів у цифровій комунікації.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Повага до авторських прав і конфіденційності.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Комунікація та співпраця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цифрових інструментів для взаємодії, командної роботи та обміну інформацією.</a:t>
            </a:r>
          </a:p>
        </p:txBody>
      </p:sp>
      <p:pic>
        <p:nvPicPr>
          <p:cNvPr id="3074" name="Picture 2" descr="Цифрова грамотність населення – один з пріоритетів роботи Уряду –  Нововолинська міськ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90" y="4124324"/>
            <a:ext cx="48768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8307" y="145143"/>
            <a:ext cx="569995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 цифрової грамотності:</a:t>
            </a:r>
            <a:endParaRPr lang="uk-UA" sz="2800" b="1" i="1" dirty="0">
              <a:solidFill>
                <a:schemeClr val="accent5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857" y="920967"/>
            <a:ext cx="80263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 роботи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 грамотність сприяє швидшому виконанню завдань, доступу до необхідної інформації та використанню сучасних інструментів управління.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Прозорість і підзвітність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Володіння цифровими навичками дозволяє місцевій владі забезпечити відкритість і підзвітність перед громадянами через використання електронного урядування.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 інклюзія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Розвиток цифрової грамотності дає змогу залучити ширші верстви населення до активного користування цифровими послугами.</a:t>
            </a:r>
          </a:p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 цифрового розриву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Володіння цифровими навичками допомагає зменшити різницю між регіонами, підприємствами та окремими громадянами в доступі до технологій.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Цифрова грамотність | Конотопська початкова школа “Казка” Конотопської  міської ради Сум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16" y="2032001"/>
            <a:ext cx="3775284" cy="25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4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6" y="346893"/>
            <a:ext cx="11321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 грамотність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фундаментальною компетенцією для місцевої влади, адже дозволяє ефективно використовувати цифрові технології для управління, комунікації з громадянами та розвитку територій.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Цифрова грамот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03" y="2344058"/>
            <a:ext cx="6186952" cy="34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14" y="2610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Міжнародний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досвід підвищення цифрової компетенції місцевої влади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656" y="1092032"/>
            <a:ext cx="9956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цифрової компетенції місцевої влади є ключовим компонентом реформування управлінських процесів у багатьох країнах світу. Досвід провідних держав демонструє ефективні підходи до впровадження цифрових технологій, навчання персоналу та створення інноваційного середовища.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Мінцифри оприлюднює Рамку цифрової компетентності для громадян »  Болехівська міськ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46" y="2773589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2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355269"/>
            <a:ext cx="105809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Уряд запустив ініціативу "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2025", яка спрямована на 100% цифрове обслуговування громадян.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Місцеві органи влади проходять навчання з використання таких інструментів, як електронний документообіг, платформи для онлайн-консультацій та управління даними.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Швеція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рамках програми "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Sweden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місцеві адміністрації отримують фінансування для підвищення цифрової компетентності.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Важливу роль відіграє навчання з питань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захисту даних.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88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971</Words>
  <Application>Microsoft Office PowerPoint</Application>
  <PresentationFormat>Произвольный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UKRAINIAN NATIONAL UNIVERSITY</dc:title>
  <dc:creator>User</dc:creator>
  <cp:lastModifiedBy>admin</cp:lastModifiedBy>
  <cp:revision>350</cp:revision>
  <dcterms:created xsi:type="dcterms:W3CDTF">2021-09-08T22:38:47Z</dcterms:created>
  <dcterms:modified xsi:type="dcterms:W3CDTF">2025-01-02T22:07:19Z</dcterms:modified>
</cp:coreProperties>
</file>